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85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5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53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8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7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7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5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4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6BBD-726B-4277-B3F8-E1D7611B86DF}" type="datetimeFigureOut">
              <a:rPr lang="en-US" smtClean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B501-AF18-4BFD-B6AB-B7FAB4CC45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5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ander2778@gmail.com" TargetMode="External"/><Relationship Id="rId2" Type="http://schemas.openxmlformats.org/officeDocument/2006/relationships/hyperlink" Target="mailto:hayfarmer70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onmcnab1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zander2778@gmail.com" TargetMode="External"/><Relationship Id="rId2" Type="http://schemas.openxmlformats.org/officeDocument/2006/relationships/hyperlink" Target="mailto:hayfarmer70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onmcnab1@gmail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19" y="-768927"/>
            <a:ext cx="9829800" cy="4914900"/>
          </a:xfrm>
        </p:spPr>
        <p:txBody>
          <a:bodyPr>
            <a:normAutofit/>
          </a:bodyPr>
          <a:lstStyle/>
          <a:p>
            <a:r>
              <a:rPr lang="en-US" b="1" dirty="0" smtClean="0"/>
              <a:t>Acme Pest Control LLC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The West’s Commercial Leader</a:t>
            </a:r>
            <a:br>
              <a:rPr lang="en-US" sz="3600" dirty="0" smtClean="0"/>
            </a:br>
            <a:r>
              <a:rPr lang="en-US" sz="3600" dirty="0" smtClean="0"/>
              <a:t> in </a:t>
            </a:r>
            <a:r>
              <a:rPr lang="en-US" sz="3200" dirty="0" smtClean="0"/>
              <a:t>Belding’s ground squirrel control </a:t>
            </a:r>
            <a:br>
              <a:rPr lang="en-US" sz="3200" dirty="0" smtClean="0"/>
            </a:br>
            <a:r>
              <a:rPr lang="en-US" sz="3200" dirty="0" smtClean="0"/>
              <a:t>for Alfalfa – Alfalfa/Grass crops </a:t>
            </a:r>
            <a:br>
              <a:rPr lang="en-US" sz="3200" dirty="0" smtClean="0"/>
            </a:br>
            <a:r>
              <a:rPr lang="en-US" sz="3200" u="sng" dirty="0" smtClean="0"/>
              <a:t>using Zinc Phosphide Concentrate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254" y="3429000"/>
            <a:ext cx="9441873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316 North Alvord Ave.</a:t>
            </a:r>
          </a:p>
          <a:p>
            <a:r>
              <a:rPr lang="en-US" dirty="0" smtClean="0"/>
              <a:t>Burns, Oregon 97720</a:t>
            </a:r>
          </a:p>
          <a:p>
            <a:r>
              <a:rPr lang="en-US" b="1" dirty="0" smtClean="0"/>
              <a:t>Mark Owens - Principal               Matt Zander - Principal</a:t>
            </a:r>
          </a:p>
          <a:p>
            <a:r>
              <a:rPr lang="en-US" dirty="0" smtClean="0"/>
              <a:t>541.589.2379                              541.589.0266</a:t>
            </a:r>
          </a:p>
          <a:p>
            <a:r>
              <a:rPr lang="en-US" dirty="0" smtClean="0">
                <a:hlinkClick r:id="rId2"/>
              </a:rPr>
              <a:t>hayfarmer70@gmail.com</a:t>
            </a:r>
            <a:r>
              <a:rPr lang="en-US" dirty="0" smtClean="0"/>
              <a:t>                </a:t>
            </a:r>
            <a:r>
              <a:rPr lang="en-US" dirty="0" smtClean="0">
                <a:hlinkClick r:id="rId3"/>
              </a:rPr>
              <a:t>zander2778@gmail.com</a:t>
            </a:r>
            <a:r>
              <a:rPr lang="en-US" dirty="0" smtClean="0"/>
              <a:t>  </a:t>
            </a:r>
          </a:p>
          <a:p>
            <a:r>
              <a:rPr lang="en-US" b="1" dirty="0" smtClean="0"/>
              <a:t>Don McNab – 541.589.0863  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donmcnab1@gmail.com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62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Field work – Application of pre-bait / treated bait.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Timing of application once squirrels first emerge.</a:t>
            </a:r>
          </a:p>
          <a:p>
            <a:r>
              <a:rPr lang="en-US" dirty="0" smtClean="0"/>
              <a:t>Prior to diet change.</a:t>
            </a:r>
            <a:endParaRPr lang="en-US" dirty="0"/>
          </a:p>
          <a:p>
            <a:r>
              <a:rPr lang="en-US" dirty="0" smtClean="0"/>
              <a:t>Timing-mid morning.</a:t>
            </a:r>
          </a:p>
          <a:p>
            <a:r>
              <a:rPr lang="en-US" dirty="0" smtClean="0"/>
              <a:t>Weather conditions – rain, snow.</a:t>
            </a:r>
          </a:p>
          <a:p>
            <a:r>
              <a:rPr lang="en-US" dirty="0" smtClean="0"/>
              <a:t>Amount - .05 </a:t>
            </a:r>
          </a:p>
          <a:p>
            <a:r>
              <a:rPr lang="en-US" dirty="0" smtClean="0"/>
              <a:t>Placement of bait – best side of holes, etc.</a:t>
            </a:r>
          </a:p>
          <a:p>
            <a:r>
              <a:rPr lang="en-US" dirty="0" smtClean="0"/>
              <a:t>Pre-bait less, treated bait more.</a:t>
            </a:r>
          </a:p>
          <a:p>
            <a:r>
              <a:rPr lang="en-US" dirty="0" smtClean="0"/>
              <a:t>Amount of coverage – labor force, head count.  </a:t>
            </a:r>
          </a:p>
          <a:p>
            <a:r>
              <a:rPr lang="en-US" dirty="0" smtClean="0"/>
              <a:t>Get in and get out – no shooting etc., allow squirrels to feed quietly.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3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Monitoring of fields pre and post applications.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Hazing – migratory birds, 14 days prior. </a:t>
            </a:r>
          </a:p>
          <a:p>
            <a:r>
              <a:rPr lang="en-US" dirty="0" smtClean="0"/>
              <a:t>Kill times – morning and evening.</a:t>
            </a:r>
          </a:p>
          <a:p>
            <a:r>
              <a:rPr lang="en-US" dirty="0" smtClean="0"/>
              <a:t>Dragging fields.</a:t>
            </a:r>
          </a:p>
          <a:p>
            <a:r>
              <a:rPr lang="en-US" dirty="0" smtClean="0"/>
              <a:t>Disposal of unused bait.</a:t>
            </a:r>
          </a:p>
          <a:p>
            <a:r>
              <a:rPr lang="en-US" dirty="0" smtClean="0"/>
              <a:t>Disposal of dead rodents</a:t>
            </a:r>
          </a:p>
          <a:p>
            <a:r>
              <a:rPr lang="en-US" dirty="0" smtClean="0"/>
              <a:t>No secondary kills recorded.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404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Protection of Label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is better, is not!</a:t>
            </a:r>
          </a:p>
          <a:p>
            <a:r>
              <a:rPr lang="en-US" dirty="0" smtClean="0"/>
              <a:t>Proper hazing of migratory birds.</a:t>
            </a:r>
          </a:p>
          <a:p>
            <a:r>
              <a:rPr lang="en-US" dirty="0" smtClean="0"/>
              <a:t>Using product for non targeted species. </a:t>
            </a:r>
          </a:p>
          <a:p>
            <a:r>
              <a:rPr lang="en-US" dirty="0" smtClean="0"/>
              <a:t>Poisoning yourself.</a:t>
            </a:r>
          </a:p>
          <a:p>
            <a:r>
              <a:rPr lang="en-US" dirty="0" smtClean="0"/>
              <a:t>Proper storage.</a:t>
            </a:r>
          </a:p>
          <a:p>
            <a:r>
              <a:rPr lang="en-US" dirty="0" smtClean="0"/>
              <a:t>We as growers can not afford to loss this very valuable tool.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4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Economics.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 data has shown 1 to 1.5 tons per acre increase in yields in the first cutting and increased residual yields continuing throughout the growing season.</a:t>
            </a:r>
          </a:p>
          <a:p>
            <a:r>
              <a:rPr lang="en-US" dirty="0" smtClean="0"/>
              <a:t>Less wear and tear on equipment and operators.</a:t>
            </a:r>
          </a:p>
          <a:p>
            <a:r>
              <a:rPr lang="en-US" dirty="0" smtClean="0"/>
              <a:t>Less dirt from mounds in your finished product.</a:t>
            </a:r>
          </a:p>
          <a:p>
            <a:r>
              <a:rPr lang="en-US" dirty="0" smtClean="0"/>
              <a:t>Better tests on your hay from less dirt in your bales from much fewer mounds.</a:t>
            </a:r>
          </a:p>
          <a:p>
            <a:r>
              <a:rPr lang="en-US" dirty="0" smtClean="0"/>
              <a:t>No shot up pipelines and equipment from shooters.</a:t>
            </a:r>
          </a:p>
          <a:p>
            <a:r>
              <a:rPr lang="en-US" dirty="0" smtClean="0"/>
              <a:t>Fish and Wildlife are supporting its use due to no secondary kills recorded.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-93663"/>
            <a:ext cx="10802938" cy="72421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u="sng" dirty="0" smtClean="0"/>
              <a:t>Questions ?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dirty="0" smtClean="0"/>
              <a:t>Acme Pest Control LLC</a:t>
            </a:r>
            <a:br>
              <a:rPr lang="en-US" sz="3200" b="1" dirty="0" smtClean="0"/>
            </a:br>
            <a:r>
              <a:rPr lang="en-US" sz="3200" b="1" dirty="0" smtClean="0"/>
              <a:t>316 N. Alvord Ave.</a:t>
            </a:r>
            <a:br>
              <a:rPr lang="en-US" sz="3200" b="1" dirty="0" smtClean="0"/>
            </a:br>
            <a:r>
              <a:rPr lang="en-US" sz="3200" b="1" dirty="0" smtClean="0"/>
              <a:t>Burns, Oregon 97720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Mark Owens 541.589.2379</a:t>
            </a:r>
            <a:br>
              <a:rPr lang="en-US" sz="3200" b="1" dirty="0" smtClean="0"/>
            </a:br>
            <a:r>
              <a:rPr lang="en-US" sz="3200" b="1" dirty="0" smtClean="0">
                <a:hlinkClick r:id="rId2"/>
              </a:rPr>
              <a:t>hayfarmer70@gmail.com</a:t>
            </a:r>
            <a:r>
              <a:rPr lang="en-US" sz="3200" b="1" dirty="0" smtClean="0"/>
              <a:t> 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Matt Zander 541.589.0266</a:t>
            </a:r>
            <a:br>
              <a:rPr lang="en-US" sz="3200" b="1" dirty="0" smtClean="0"/>
            </a:br>
            <a:r>
              <a:rPr lang="en-US" sz="3200" b="1" dirty="0" smtClean="0">
                <a:hlinkClick r:id="rId3"/>
              </a:rPr>
              <a:t>zander2778@gmail.com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Don McNab 541.589.0863</a:t>
            </a:r>
            <a:br>
              <a:rPr lang="en-US" sz="3200" b="1" dirty="0" smtClean="0"/>
            </a:br>
            <a:r>
              <a:rPr lang="en-US" sz="3200" b="1" dirty="0" smtClean="0">
                <a:hlinkClick r:id="rId4"/>
              </a:rPr>
              <a:t>donmcnab1@gmail.com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22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0564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 into Acme Pest Control LLC.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First and Foremost we are Hay Growers.</a:t>
            </a:r>
          </a:p>
          <a:p>
            <a:r>
              <a:rPr lang="en-US" dirty="0" smtClean="0"/>
              <a:t>We have spent years working on ground squirrel control on our own fields.</a:t>
            </a:r>
          </a:p>
          <a:p>
            <a:r>
              <a:rPr lang="en-US" dirty="0" smtClean="0"/>
              <a:t>We understand the direct cost and profit loss due to Belding’s ground squirrel damage.</a:t>
            </a:r>
          </a:p>
          <a:p>
            <a:r>
              <a:rPr lang="en-US" dirty="0" smtClean="0"/>
              <a:t>Elko Nv. Studies with Strychnine and Zinc Phosphide Concentrate.</a:t>
            </a:r>
          </a:p>
          <a:p>
            <a:r>
              <a:rPr lang="en-US" dirty="0" smtClean="0"/>
              <a:t>Control of Label.</a:t>
            </a:r>
          </a:p>
          <a:p>
            <a:r>
              <a:rPr lang="en-US" dirty="0" smtClean="0"/>
              <a:t>3 years experience.</a:t>
            </a:r>
          </a:p>
          <a:p>
            <a:r>
              <a:rPr lang="en-US" dirty="0" smtClean="0"/>
              <a:t>Over 10,000 acres treated in the last 2 years.</a:t>
            </a:r>
          </a:p>
          <a:p>
            <a:r>
              <a:rPr lang="en-US" dirty="0" smtClean="0"/>
              <a:t>90% plus kill and control rate.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21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Process – How we prepare the bait.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Processing of pre-bait cabbage.</a:t>
            </a:r>
          </a:p>
          <a:p>
            <a:r>
              <a:rPr lang="en-US" dirty="0" smtClean="0"/>
              <a:t>Cutting – size requirements. </a:t>
            </a:r>
          </a:p>
          <a:p>
            <a:r>
              <a:rPr lang="en-US" dirty="0" smtClean="0"/>
              <a:t>Equipment – type of cutter. </a:t>
            </a:r>
          </a:p>
          <a:p>
            <a:r>
              <a:rPr lang="en-US" dirty="0" smtClean="0"/>
              <a:t>Mixing oil –  type of-day of and stored oil application.</a:t>
            </a:r>
          </a:p>
          <a:p>
            <a:r>
              <a:rPr lang="en-US" dirty="0" smtClean="0"/>
              <a:t>Ready tubs for delivery to field.</a:t>
            </a:r>
          </a:p>
          <a:p>
            <a:r>
              <a:rPr lang="en-US" dirty="0" smtClean="0"/>
              <a:t> </a:t>
            </a:r>
            <a:r>
              <a:rPr lang="en-US" b="1" i="1" u="sng" dirty="0" smtClean="0"/>
              <a:t>Processing of treated cabbage.</a:t>
            </a:r>
          </a:p>
          <a:p>
            <a:r>
              <a:rPr lang="en-US" dirty="0" smtClean="0"/>
              <a:t>From oiled pre-bait.</a:t>
            </a:r>
          </a:p>
          <a:p>
            <a:r>
              <a:rPr lang="en-US" dirty="0" smtClean="0"/>
              <a:t>Mixing- Z.P. formulations.  </a:t>
            </a:r>
          </a:p>
          <a:p>
            <a:r>
              <a:rPr lang="en-US" dirty="0" smtClean="0"/>
              <a:t>Loading tubs.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33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Process – treated bait continued.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Delivery of tubs to field.</a:t>
            </a:r>
          </a:p>
          <a:p>
            <a:r>
              <a:rPr lang="en-US" dirty="0" smtClean="0"/>
              <a:t>Container separation – colored tubs – branded buckets.</a:t>
            </a:r>
          </a:p>
          <a:p>
            <a:r>
              <a:rPr lang="en-US" dirty="0" smtClean="0"/>
              <a:t>Cross contamination. </a:t>
            </a:r>
          </a:p>
          <a:p>
            <a:r>
              <a:rPr lang="en-US" dirty="0" smtClean="0"/>
              <a:t>Storage.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2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Safety precautions of Z.P. for Mixers/Handlers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PPE for mixers/handlers</a:t>
            </a:r>
          </a:p>
          <a:p>
            <a:r>
              <a:rPr lang="en-US" dirty="0" smtClean="0"/>
              <a:t>Respirators.</a:t>
            </a:r>
          </a:p>
          <a:p>
            <a:r>
              <a:rPr lang="en-US" dirty="0" smtClean="0"/>
              <a:t>Full face coverage.</a:t>
            </a:r>
          </a:p>
          <a:p>
            <a:r>
              <a:rPr lang="en-US" dirty="0" smtClean="0"/>
              <a:t>Fit test.</a:t>
            </a:r>
          </a:p>
          <a:p>
            <a:r>
              <a:rPr lang="en-US" dirty="0" smtClean="0"/>
              <a:t>Medical evaluation. </a:t>
            </a:r>
          </a:p>
          <a:p>
            <a:r>
              <a:rPr lang="en-US" dirty="0" smtClean="0"/>
              <a:t>Clean daily. </a:t>
            </a:r>
          </a:p>
          <a:p>
            <a:r>
              <a:rPr lang="en-US" b="1" i="1" u="sng" dirty="0" smtClean="0"/>
              <a:t>Other PPE</a:t>
            </a:r>
          </a:p>
          <a:p>
            <a:r>
              <a:rPr lang="en-US" dirty="0" smtClean="0"/>
              <a:t>Chemical resistant non-lined gloves.</a:t>
            </a:r>
          </a:p>
          <a:p>
            <a:r>
              <a:rPr lang="en-US" dirty="0" smtClean="0"/>
              <a:t>Coveralls long sleeve shirts, full length pants, shoes and socks.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3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Safety precautions for mixer/handlers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packages/containers – do not shake.</a:t>
            </a:r>
          </a:p>
          <a:p>
            <a:r>
              <a:rPr lang="en-US" dirty="0" smtClean="0"/>
              <a:t>Weighing.</a:t>
            </a:r>
          </a:p>
          <a:p>
            <a:r>
              <a:rPr lang="en-US" dirty="0" smtClean="0"/>
              <a:t>Mixing.</a:t>
            </a:r>
          </a:p>
          <a:p>
            <a:r>
              <a:rPr lang="en-US" dirty="0" smtClean="0"/>
              <a:t>Powder – dust – danger.</a:t>
            </a:r>
          </a:p>
          <a:p>
            <a:r>
              <a:rPr lang="en-US" dirty="0" smtClean="0"/>
              <a:t>Washing and wiping down equipment.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2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Safety precautions for applicators.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u="sng" dirty="0" smtClean="0"/>
              <a:t>PPE for applicators</a:t>
            </a:r>
          </a:p>
          <a:p>
            <a:r>
              <a:rPr lang="en-US" dirty="0" smtClean="0"/>
              <a:t>Long sleeve shirts, full length pants, shoes and socks.</a:t>
            </a:r>
          </a:p>
          <a:p>
            <a:r>
              <a:rPr lang="en-US" dirty="0" smtClean="0"/>
              <a:t>Coveralls.</a:t>
            </a:r>
          </a:p>
          <a:p>
            <a:r>
              <a:rPr lang="en-US" dirty="0" smtClean="0"/>
              <a:t>Non-lined gloves</a:t>
            </a:r>
          </a:p>
          <a:p>
            <a:r>
              <a:rPr lang="en-US" dirty="0" smtClean="0"/>
              <a:t>Eye protection – brow and temple coverage.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9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Safety for all involved in handling Z.P.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hand to mouth.</a:t>
            </a:r>
          </a:p>
          <a:p>
            <a:r>
              <a:rPr lang="en-US" dirty="0" smtClean="0"/>
              <a:t>No hand to eye.</a:t>
            </a:r>
          </a:p>
          <a:p>
            <a:r>
              <a:rPr lang="en-US" dirty="0" smtClean="0"/>
              <a:t>Washing hands before bathroom break.</a:t>
            </a:r>
          </a:p>
          <a:p>
            <a:r>
              <a:rPr lang="en-US" dirty="0" smtClean="0"/>
              <a:t>No gum, cigarettes, smokeless tobacco etc.</a:t>
            </a:r>
          </a:p>
          <a:p>
            <a:r>
              <a:rPr lang="en-US" dirty="0" smtClean="0"/>
              <a:t>No water bottles - drink containers.</a:t>
            </a:r>
          </a:p>
          <a:p>
            <a:r>
              <a:rPr lang="en-US" dirty="0" smtClean="0"/>
              <a:t>Clean clothes and PPE every day.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65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 information about Zinc Phosphide Concentrate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Fairly stable once mixed.</a:t>
            </a:r>
          </a:p>
          <a:p>
            <a:r>
              <a:rPr lang="en-US" dirty="0" smtClean="0"/>
              <a:t>Garlic odor.</a:t>
            </a:r>
          </a:p>
          <a:p>
            <a:r>
              <a:rPr lang="en-US" dirty="0" smtClean="0"/>
              <a:t>Limit long periods of direct odor.</a:t>
            </a:r>
          </a:p>
          <a:p>
            <a:r>
              <a:rPr lang="en-US" dirty="0" smtClean="0"/>
              <a:t>Wash down equipment – mixer, tubs ,bucket, PPE daily.</a:t>
            </a:r>
          </a:p>
          <a:p>
            <a:r>
              <a:rPr lang="en-US" dirty="0" smtClean="0"/>
              <a:t>ATV – side by side care.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3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647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Acme Pest Control LLC The West’s Commercial Leader  in Belding’s ground squirrel control  for Alfalfa – Alfalfa/Grass crops  using Zinc Phosphide Concentrate </vt:lpstr>
      <vt:lpstr>Introduction into Acme Pest Control LLC.</vt:lpstr>
      <vt:lpstr>The Process – How we prepare the bait.</vt:lpstr>
      <vt:lpstr>The Process – treated bait continued.</vt:lpstr>
      <vt:lpstr>Safety precautions of Z.P. for Mixers/Handlers</vt:lpstr>
      <vt:lpstr>Safety precautions for mixer/handlers cont.</vt:lpstr>
      <vt:lpstr>Safety precautions for applicators. </vt:lpstr>
      <vt:lpstr>General Safety for all involved in handling Z.P.</vt:lpstr>
      <vt:lpstr>General information about Zinc Phosphide Concentrate </vt:lpstr>
      <vt:lpstr>Field work – Application of pre-bait / treated bait.</vt:lpstr>
      <vt:lpstr>Monitoring of fields pre and post applications.</vt:lpstr>
      <vt:lpstr>Protection of Label</vt:lpstr>
      <vt:lpstr>Economics. </vt:lpstr>
      <vt:lpstr>PowerPoint Presentation</vt:lpstr>
      <vt:lpstr>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 Pest Control LLC</dc:title>
  <dc:creator>Don Mcnab</dc:creator>
  <cp:lastModifiedBy>Don Mcnab</cp:lastModifiedBy>
  <cp:revision>23</cp:revision>
  <dcterms:created xsi:type="dcterms:W3CDTF">2016-01-29T19:20:42Z</dcterms:created>
  <dcterms:modified xsi:type="dcterms:W3CDTF">2016-02-02T17:43:58Z</dcterms:modified>
</cp:coreProperties>
</file>